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2" r:id="rId3"/>
    <p:sldId id="261" r:id="rId4"/>
    <p:sldId id="267" r:id="rId5"/>
    <p:sldId id="268" r:id="rId6"/>
    <p:sldId id="265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Cover - Pri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38BD820B-0655-4154-A977-30E3FBE9A371}"/>
              </a:ext>
            </a:extLst>
          </p:cNvPr>
          <p:cNvGrpSpPr/>
          <p:nvPr/>
        </p:nvGrpSpPr>
        <p:grpSpPr bwMode="ltGray">
          <a:xfrm>
            <a:off x="6619875" y="0"/>
            <a:ext cx="5581650" cy="6858000"/>
            <a:chOff x="6619875" y="0"/>
            <a:chExt cx="5581650" cy="6858000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CBEA5B1D-B3F3-47A4-AAC3-85C3EE901C7C}"/>
                </a:ext>
              </a:extLst>
            </p:cNvPr>
            <p:cNvGrpSpPr/>
            <p:nvPr userDrawn="1"/>
          </p:nvGrpSpPr>
          <p:grpSpPr bwMode="ltGray">
            <a:xfrm>
              <a:off x="6619875" y="0"/>
              <a:ext cx="5581650" cy="6858000"/>
              <a:chOff x="6619875" y="0"/>
              <a:chExt cx="5581650" cy="6858000"/>
            </a:xfrm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6FE62DD6-60F0-49A9-8451-282439FD3A00}"/>
                  </a:ext>
                </a:extLst>
              </p:cNvPr>
              <p:cNvSpPr/>
              <p:nvPr/>
            </p:nvSpPr>
            <p:spPr bwMode="ltGray">
              <a:xfrm>
                <a:off x="10163175" y="0"/>
                <a:ext cx="2038350" cy="2686050"/>
              </a:xfrm>
              <a:custGeom>
                <a:avLst/>
                <a:gdLst>
                  <a:gd name="connsiteX0" fmla="*/ 609600 w 2038350"/>
                  <a:gd name="connsiteY0" fmla="*/ 0 h 2686050"/>
                  <a:gd name="connsiteX1" fmla="*/ 2038350 w 2038350"/>
                  <a:gd name="connsiteY1" fmla="*/ 0 h 2686050"/>
                  <a:gd name="connsiteX2" fmla="*/ 2038350 w 2038350"/>
                  <a:gd name="connsiteY2" fmla="*/ 2686050 h 2686050"/>
                  <a:gd name="connsiteX3" fmla="*/ 0 w 2038350"/>
                  <a:gd name="connsiteY3" fmla="*/ 600075 h 2686050"/>
                  <a:gd name="connsiteX4" fmla="*/ 609600 w 2038350"/>
                  <a:gd name="connsiteY4" fmla="*/ 0 h 2686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38350" h="2686050">
                    <a:moveTo>
                      <a:pt x="609600" y="0"/>
                    </a:moveTo>
                    <a:lnTo>
                      <a:pt x="2038350" y="0"/>
                    </a:lnTo>
                    <a:lnTo>
                      <a:pt x="2038350" y="2686050"/>
                    </a:lnTo>
                    <a:lnTo>
                      <a:pt x="0" y="600075"/>
                    </a:lnTo>
                    <a:lnTo>
                      <a:pt x="609600" y="0"/>
                    </a:lnTo>
                    <a:close/>
                  </a:path>
                </a:pathLst>
              </a:custGeom>
              <a:solidFill>
                <a:srgbClr val="107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BA497713-9EB4-43C7-B8BC-2B8761330426}"/>
                  </a:ext>
                </a:extLst>
              </p:cNvPr>
              <p:cNvSpPr/>
              <p:nvPr/>
            </p:nvSpPr>
            <p:spPr bwMode="ltGray">
              <a:xfrm>
                <a:off x="6619875" y="1181100"/>
                <a:ext cx="5572125" cy="5676900"/>
              </a:xfrm>
              <a:custGeom>
                <a:avLst/>
                <a:gdLst>
                  <a:gd name="connsiteX0" fmla="*/ 5572125 w 5572125"/>
                  <a:gd name="connsiteY0" fmla="*/ 3295650 h 5676900"/>
                  <a:gd name="connsiteX1" fmla="*/ 5572125 w 5572125"/>
                  <a:gd name="connsiteY1" fmla="*/ 2638425 h 5676900"/>
                  <a:gd name="connsiteX2" fmla="*/ 2990850 w 5572125"/>
                  <a:gd name="connsiteY2" fmla="*/ 0 h 5676900"/>
                  <a:gd name="connsiteX3" fmla="*/ 0 w 5572125"/>
                  <a:gd name="connsiteY3" fmla="*/ 2914650 h 5676900"/>
                  <a:gd name="connsiteX4" fmla="*/ 2724150 w 5572125"/>
                  <a:gd name="connsiteY4" fmla="*/ 5676900 h 5676900"/>
                  <a:gd name="connsiteX5" fmla="*/ 3152775 w 5572125"/>
                  <a:gd name="connsiteY5" fmla="*/ 5676900 h 5676900"/>
                  <a:gd name="connsiteX6" fmla="*/ 5572125 w 5572125"/>
                  <a:gd name="connsiteY6" fmla="*/ 3295650 h 5676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572125" h="5676900">
                    <a:moveTo>
                      <a:pt x="5572125" y="3295650"/>
                    </a:moveTo>
                    <a:lnTo>
                      <a:pt x="5572125" y="2638425"/>
                    </a:lnTo>
                    <a:lnTo>
                      <a:pt x="2990850" y="0"/>
                    </a:lnTo>
                    <a:lnTo>
                      <a:pt x="0" y="2914650"/>
                    </a:lnTo>
                    <a:lnTo>
                      <a:pt x="2724150" y="5676900"/>
                    </a:lnTo>
                    <a:lnTo>
                      <a:pt x="3152775" y="5676900"/>
                    </a:lnTo>
                    <a:lnTo>
                      <a:pt x="5572125" y="3295650"/>
                    </a:lnTo>
                    <a:close/>
                  </a:path>
                </a:pathLst>
              </a:custGeom>
              <a:solidFill>
                <a:srgbClr val="1C295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BE37E0B1-BAB8-4EA9-9B55-F5BF663C6AA5}"/>
                  </a:ext>
                </a:extLst>
              </p:cNvPr>
              <p:cNvSpPr/>
              <p:nvPr/>
            </p:nvSpPr>
            <p:spPr bwMode="ltGray">
              <a:xfrm>
                <a:off x="10887075" y="5591175"/>
                <a:ext cx="1314450" cy="1266825"/>
              </a:xfrm>
              <a:custGeom>
                <a:avLst/>
                <a:gdLst>
                  <a:gd name="connsiteX0" fmla="*/ 0 w 1314450"/>
                  <a:gd name="connsiteY0" fmla="*/ 1266825 h 1266825"/>
                  <a:gd name="connsiteX1" fmla="*/ 1314450 w 1314450"/>
                  <a:gd name="connsiteY1" fmla="*/ 1266825 h 1266825"/>
                  <a:gd name="connsiteX2" fmla="*/ 1314450 w 1314450"/>
                  <a:gd name="connsiteY2" fmla="*/ 0 h 1266825"/>
                  <a:gd name="connsiteX3" fmla="*/ 0 w 1314450"/>
                  <a:gd name="connsiteY3" fmla="*/ 1266825 h 1266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14450" h="1266825">
                    <a:moveTo>
                      <a:pt x="0" y="1266825"/>
                    </a:moveTo>
                    <a:lnTo>
                      <a:pt x="1314450" y="1266825"/>
                    </a:lnTo>
                    <a:lnTo>
                      <a:pt x="1314450" y="0"/>
                    </a:lnTo>
                    <a:lnTo>
                      <a:pt x="0" y="1266825"/>
                    </a:lnTo>
                    <a:close/>
                  </a:path>
                </a:pathLst>
              </a:custGeom>
              <a:solidFill>
                <a:srgbClr val="93C32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AB86F892-DE70-4743-B49F-80B82CE304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8737235" y="3387574"/>
              <a:ext cx="1435465" cy="1453637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A23BD51-2F5A-4C3F-99B8-D524BFB93A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431" y="2071605"/>
            <a:ext cx="6564154" cy="238760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l">
              <a:defRPr sz="4400" cap="all" baseline="0">
                <a:solidFill>
                  <a:srgbClr val="1C2956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36AE47-9B92-4A69-9CAB-453E55DA9B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1429" y="4723538"/>
            <a:ext cx="6564155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E6EDA97-3651-4088-8BA5-2CA7BDD3DF8F}"/>
              </a:ext>
            </a:extLst>
          </p:cNvPr>
          <p:cNvCxnSpPr>
            <a:cxnSpLocks/>
          </p:cNvCxnSpPr>
          <p:nvPr/>
        </p:nvCxnSpPr>
        <p:spPr bwMode="gray">
          <a:xfrm flipH="1">
            <a:off x="534114" y="4551988"/>
            <a:ext cx="646240" cy="0"/>
          </a:xfrm>
          <a:prstGeom prst="line">
            <a:avLst/>
          </a:prstGeom>
          <a:ln w="47625" cap="sq">
            <a:solidFill>
              <a:srgbClr val="92C83E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0375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ndard Slide - Call ou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1274B-2E23-4DF1-9248-8031CD7E8652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395919" y="176067"/>
            <a:ext cx="6194886" cy="93143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IN" sz="2800" kern="1200" cap="all" baseline="0" dirty="0">
                <a:solidFill>
                  <a:srgbClr val="1C2956"/>
                </a:solidFill>
                <a:latin typeface="+mj-lt"/>
                <a:ea typeface="+mn-ea"/>
                <a:cs typeface="Gotham-MediumItalic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1D5C6-C044-446F-BF2E-8EA9FF70E9C9}"/>
              </a:ext>
            </a:extLst>
          </p:cNvPr>
          <p:cNvSpPr>
            <a:spLocks noGrp="1"/>
          </p:cNvSpPr>
          <p:nvPr>
            <p:ph idx="1" hasCustomPrompt="1"/>
          </p:nvPr>
        </p:nvSpPr>
        <p:spPr bwMode="gray">
          <a:xfrm>
            <a:off x="395920" y="1175657"/>
            <a:ext cx="6194886" cy="5098143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lang="en-US" sz="1800" kern="1200" dirty="0">
                <a:solidFill>
                  <a:schemeClr val="tx2"/>
                </a:solidFill>
                <a:latin typeface="+mn-lt"/>
                <a:ea typeface="+mn-ea"/>
                <a:cs typeface="Gotham-Book" panose="02000604040000020004" pitchFamily="50" charset="0"/>
              </a:defRPr>
            </a:lvl1pPr>
            <a:lvl2pPr marL="406400" indent="-22860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Gotham Book" panose="02000604040000020004" pitchFamily="50" charset="0"/>
              <a:buChar char="–"/>
              <a:defRPr sz="1800">
                <a:solidFill>
                  <a:schemeClr val="tx2"/>
                </a:solidFill>
                <a:latin typeface="+mn-lt"/>
              </a:defRPr>
            </a:lvl2pPr>
            <a:lvl3pPr marL="571500" indent="-11430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defRPr sz="1400">
                <a:solidFill>
                  <a:schemeClr val="tx2"/>
                </a:solidFill>
                <a:latin typeface="+mn-lt"/>
              </a:defRPr>
            </a:lvl3pPr>
            <a:lvl4pPr marL="800100" indent="-16510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Gotham Book" panose="02000604040000020004" pitchFamily="50" charset="0"/>
              <a:buChar char="–"/>
              <a:defRPr sz="1400">
                <a:solidFill>
                  <a:schemeClr val="tx2"/>
                </a:solidFill>
                <a:latin typeface="+mn-lt"/>
              </a:defRPr>
            </a:lvl4pPr>
            <a:lvl5pPr marL="80010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8ED672C-4DAD-43E6-AE72-EBDDEB4B006A}"/>
              </a:ext>
            </a:extLst>
          </p:cNvPr>
          <p:cNvCxnSpPr>
            <a:cxnSpLocks/>
          </p:cNvCxnSpPr>
          <p:nvPr/>
        </p:nvCxnSpPr>
        <p:spPr bwMode="gray">
          <a:xfrm flipH="1">
            <a:off x="512834" y="734422"/>
            <a:ext cx="712738" cy="0"/>
          </a:xfrm>
          <a:prstGeom prst="line">
            <a:avLst/>
          </a:prstGeom>
          <a:ln w="38100" cap="sq">
            <a:solidFill>
              <a:srgbClr val="92C83E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8D7FDD7-9BA3-4571-B388-47B021D74B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3433" y="6456045"/>
            <a:ext cx="4665133" cy="230832"/>
          </a:xfrm>
          <a:prstGeom prst="rect">
            <a:avLst/>
          </a:prstGeom>
        </p:spPr>
        <p:txBody>
          <a:bodyPr anchor="b" anchorCtr="0"/>
          <a:lstStyle>
            <a:defPPr>
              <a:defRPr lang="en-US"/>
            </a:defPPr>
            <a:lvl1pPr algn="ctr">
              <a:defRPr sz="900">
                <a:solidFill>
                  <a:schemeClr val="bg1">
                    <a:lumMod val="65000"/>
                  </a:schemeClr>
                </a:solidFill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/>
            <a:endParaRPr lang="en-US"/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55F31DFF-268A-9738-77D6-A92407DD4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5471" y="6392550"/>
            <a:ext cx="3177116" cy="230832"/>
          </a:xfrm>
          <a:prstGeom prst="rect">
            <a:avLst/>
          </a:prstGeom>
        </p:spPr>
        <p:txBody>
          <a:bodyPr anchor="b" anchorCtr="0"/>
          <a:lstStyle>
            <a:defPPr>
              <a:defRPr lang="en-US"/>
            </a:defPPr>
            <a:lvl1pPr algn="r">
              <a:defRPr sz="1100">
                <a:solidFill>
                  <a:schemeClr val="bg1">
                    <a:lumMod val="65000"/>
                  </a:schemeClr>
                </a:solidFill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/>
            <a:fld id="{8D222099-C786-4A2B-BA5B-FDF200A0AA7D}" type="slidenum"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lvl="0"/>
              <a:t>‹#›</a:t>
            </a:fld>
            <a:endParaRPr lang="en-US" sz="12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EDB954A9-0DCE-E2B4-8657-3F02AC7D73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7834" y="62975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12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689F038-693E-5EE4-BADA-ACCBA4A6DA4A}"/>
              </a:ext>
            </a:extLst>
          </p:cNvPr>
          <p:cNvSpPr/>
          <p:nvPr/>
        </p:nvSpPr>
        <p:spPr>
          <a:xfrm>
            <a:off x="6734609" y="0"/>
            <a:ext cx="5457391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87C72AB-5EB7-641B-69C7-D299ABA13037}"/>
              </a:ext>
            </a:extLst>
          </p:cNvPr>
          <p:cNvSpPr>
            <a:spLocks noGrp="1"/>
          </p:cNvSpPr>
          <p:nvPr>
            <p:ph idx="10" hasCustomPrompt="1"/>
          </p:nvPr>
        </p:nvSpPr>
        <p:spPr bwMode="gray">
          <a:xfrm>
            <a:off x="7255823" y="1215159"/>
            <a:ext cx="4334494" cy="5098143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lang="en-US" sz="1800" kern="1200" dirty="0">
                <a:solidFill>
                  <a:schemeClr val="accent1"/>
                </a:solidFill>
                <a:latin typeface="+mn-lt"/>
                <a:ea typeface="+mn-ea"/>
                <a:cs typeface="Gotham-Book" panose="02000604040000020004" pitchFamily="50" charset="0"/>
              </a:defRPr>
            </a:lvl1pPr>
            <a:lvl2pPr marL="406400" indent="-22860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Gotham Book" panose="02000604040000020004" pitchFamily="50" charset="0"/>
              <a:buChar char="–"/>
              <a:defRPr sz="1800">
                <a:solidFill>
                  <a:schemeClr val="accent1"/>
                </a:solidFill>
                <a:latin typeface="+mn-lt"/>
              </a:defRPr>
            </a:lvl2pPr>
            <a:lvl3pPr marL="571500" indent="-11430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defRPr sz="1400">
                <a:solidFill>
                  <a:schemeClr val="accent1"/>
                </a:solidFill>
                <a:latin typeface="+mn-lt"/>
              </a:defRPr>
            </a:lvl3pPr>
            <a:lvl4pPr marL="800100" indent="-16510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Gotham Book" panose="02000604040000020004" pitchFamily="50" charset="0"/>
              <a:buChar char="–"/>
              <a:defRPr sz="1400">
                <a:solidFill>
                  <a:schemeClr val="accent1"/>
                </a:solidFill>
                <a:latin typeface="+mn-lt"/>
              </a:defRPr>
            </a:lvl4pPr>
            <a:lvl5pPr marL="80010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>
                <a:solidFill>
                  <a:schemeClr val="accent1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5904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41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3951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2AC4E72-8AFB-4995-884F-4E6FC7366E31}"/>
              </a:ext>
            </a:extLst>
          </p:cNvPr>
          <p:cNvCxnSpPr>
            <a:cxnSpLocks/>
          </p:cNvCxnSpPr>
          <p:nvPr/>
        </p:nvCxnSpPr>
        <p:spPr bwMode="gray">
          <a:xfrm flipH="1">
            <a:off x="5272422" y="2964066"/>
            <a:ext cx="646240" cy="0"/>
          </a:xfrm>
          <a:prstGeom prst="line">
            <a:avLst/>
          </a:prstGeom>
          <a:ln w="47625" cap="sq">
            <a:solidFill>
              <a:srgbClr val="92C83E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61FCD3B5-4C48-413A-9E68-FADA207C6B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6197" y="5367057"/>
            <a:ext cx="1146528" cy="1160342"/>
          </a:xfrm>
          <a:prstGeom prst="rect">
            <a:avLst/>
          </a:pr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068B4C5-6E26-4F49-B9CA-E38D742968D0}"/>
              </a:ext>
            </a:extLst>
          </p:cNvPr>
          <p:cNvSpPr/>
          <p:nvPr/>
        </p:nvSpPr>
        <p:spPr bwMode="ltGray">
          <a:xfrm>
            <a:off x="0" y="0"/>
            <a:ext cx="4762500" cy="5391150"/>
          </a:xfrm>
          <a:custGeom>
            <a:avLst/>
            <a:gdLst>
              <a:gd name="connsiteX0" fmla="*/ 0 w 4762500"/>
              <a:gd name="connsiteY0" fmla="*/ 3590925 h 5391150"/>
              <a:gd name="connsiteX1" fmla="*/ 0 w 4762500"/>
              <a:gd name="connsiteY1" fmla="*/ 0 h 5391150"/>
              <a:gd name="connsiteX2" fmla="*/ 2324100 w 4762500"/>
              <a:gd name="connsiteY2" fmla="*/ 0 h 5391150"/>
              <a:gd name="connsiteX3" fmla="*/ 4762500 w 4762500"/>
              <a:gd name="connsiteY3" fmla="*/ 2476500 h 5391150"/>
              <a:gd name="connsiteX4" fmla="*/ 1781175 w 4762500"/>
              <a:gd name="connsiteY4" fmla="*/ 5391150 h 5391150"/>
              <a:gd name="connsiteX5" fmla="*/ 0 w 4762500"/>
              <a:gd name="connsiteY5" fmla="*/ 3590925 h 539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62500" h="5391150">
                <a:moveTo>
                  <a:pt x="0" y="3590925"/>
                </a:moveTo>
                <a:lnTo>
                  <a:pt x="0" y="0"/>
                </a:lnTo>
                <a:lnTo>
                  <a:pt x="2324100" y="0"/>
                </a:lnTo>
                <a:lnTo>
                  <a:pt x="4762500" y="2476500"/>
                </a:lnTo>
                <a:lnTo>
                  <a:pt x="1781175" y="5391150"/>
                </a:lnTo>
                <a:lnTo>
                  <a:pt x="0" y="3590925"/>
                </a:lnTo>
                <a:close/>
              </a:path>
            </a:pathLst>
          </a:custGeom>
          <a:solidFill>
            <a:srgbClr val="1C29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91AFE5C-42F2-4D0A-98A9-9CB18CA8F7D9}"/>
              </a:ext>
            </a:extLst>
          </p:cNvPr>
          <p:cNvSpPr/>
          <p:nvPr/>
        </p:nvSpPr>
        <p:spPr bwMode="ltGray">
          <a:xfrm>
            <a:off x="2" y="4629152"/>
            <a:ext cx="1247775" cy="2238375"/>
          </a:xfrm>
          <a:custGeom>
            <a:avLst/>
            <a:gdLst>
              <a:gd name="connsiteX0" fmla="*/ 0 w 1247775"/>
              <a:gd name="connsiteY0" fmla="*/ 0 h 2238375"/>
              <a:gd name="connsiteX1" fmla="*/ 0 w 1247775"/>
              <a:gd name="connsiteY1" fmla="*/ 2238375 h 2238375"/>
              <a:gd name="connsiteX2" fmla="*/ 295275 w 1247775"/>
              <a:gd name="connsiteY2" fmla="*/ 2238375 h 2238375"/>
              <a:gd name="connsiteX3" fmla="*/ 1247775 w 1247775"/>
              <a:gd name="connsiteY3" fmla="*/ 1285875 h 2238375"/>
              <a:gd name="connsiteX4" fmla="*/ 0 w 1247775"/>
              <a:gd name="connsiteY4" fmla="*/ 0 h 2238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7775" h="2238375">
                <a:moveTo>
                  <a:pt x="0" y="0"/>
                </a:moveTo>
                <a:lnTo>
                  <a:pt x="0" y="2238375"/>
                </a:lnTo>
                <a:lnTo>
                  <a:pt x="295275" y="2238375"/>
                </a:lnTo>
                <a:lnTo>
                  <a:pt x="1247775" y="1285875"/>
                </a:lnTo>
                <a:lnTo>
                  <a:pt x="0" y="0"/>
                </a:lnTo>
                <a:close/>
              </a:path>
            </a:pathLst>
          </a:custGeom>
          <a:solidFill>
            <a:srgbClr val="93C3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9638A3-37D3-A81B-6785-F3A3F721E7DD}"/>
              </a:ext>
            </a:extLst>
          </p:cNvPr>
          <p:cNvSpPr txBox="1"/>
          <p:nvPr/>
        </p:nvSpPr>
        <p:spPr>
          <a:xfrm>
            <a:off x="5272422" y="3208192"/>
            <a:ext cx="2046073" cy="646331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it-IT" sz="1400" spc="100">
                <a:solidFill>
                  <a:schemeClr val="tx2"/>
                </a:solidFill>
              </a:rPr>
              <a:t>6915 Valley Avenue</a:t>
            </a:r>
            <a:br>
              <a:rPr lang="it-IT" sz="1400" spc="100">
                <a:solidFill>
                  <a:schemeClr val="tx2"/>
                </a:solidFill>
              </a:rPr>
            </a:br>
            <a:r>
              <a:rPr lang="it-IT" sz="1400" spc="100">
                <a:solidFill>
                  <a:schemeClr val="tx2"/>
                </a:solidFill>
              </a:rPr>
              <a:t>Cincinnati, Ohio 45244</a:t>
            </a:r>
            <a:br>
              <a:rPr lang="it-IT" sz="1400" spc="100">
                <a:solidFill>
                  <a:schemeClr val="tx2"/>
                </a:solidFill>
              </a:rPr>
            </a:br>
            <a:r>
              <a:rPr lang="en-US" sz="1400" spc="100" err="1">
                <a:solidFill>
                  <a:schemeClr val="tx2"/>
                </a:solidFill>
              </a:rPr>
              <a:t>www.mapyourshow.com</a:t>
            </a:r>
            <a:endParaRPr lang="en-US" sz="1400" spc="100">
              <a:solidFill>
                <a:schemeClr val="tx2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4E50F0C6-29AF-DDAF-B012-4E9500E778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39740" y="2205586"/>
            <a:ext cx="6564154" cy="716232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Map Your Show, LLC</a:t>
            </a:r>
          </a:p>
        </p:txBody>
      </p:sp>
    </p:spTree>
    <p:extLst>
      <p:ext uri="{BB962C8B-B14F-4D97-AF65-F5344CB8AC3E}">
        <p14:creationId xmlns:p14="http://schemas.microsoft.com/office/powerpoint/2010/main" val="193304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Cover - Al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 not remove" hidden="1">
            <a:extLst>
              <a:ext uri="{FF2B5EF4-FFF2-40B4-BE49-F238E27FC236}">
                <a16:creationId xmlns:a16="http://schemas.microsoft.com/office/drawing/2014/main" id="{BEFF429B-D43F-4C56-AD7E-177B370D72AC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err="1">
              <a:solidFill>
                <a:srgbClr val="FFFFFF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F8A740B-4683-4A3D-95C5-75946D9180E4}"/>
              </a:ext>
            </a:extLst>
          </p:cNvPr>
          <p:cNvSpPr/>
          <p:nvPr/>
        </p:nvSpPr>
        <p:spPr bwMode="ltGray">
          <a:xfrm>
            <a:off x="0" y="-18661"/>
            <a:ext cx="4758612" cy="6885992"/>
          </a:xfrm>
          <a:custGeom>
            <a:avLst/>
            <a:gdLst>
              <a:gd name="connsiteX0" fmla="*/ 335902 w 4758612"/>
              <a:gd name="connsiteY0" fmla="*/ 6885992 h 6885992"/>
              <a:gd name="connsiteX1" fmla="*/ 0 w 4758612"/>
              <a:gd name="connsiteY1" fmla="*/ 6885992 h 6885992"/>
              <a:gd name="connsiteX2" fmla="*/ 0 w 4758612"/>
              <a:gd name="connsiteY2" fmla="*/ 0 h 6885992"/>
              <a:gd name="connsiteX3" fmla="*/ 2276669 w 4758612"/>
              <a:gd name="connsiteY3" fmla="*/ 0 h 6885992"/>
              <a:gd name="connsiteX4" fmla="*/ 4758612 w 4758612"/>
              <a:gd name="connsiteY4" fmla="*/ 2500604 h 6885992"/>
              <a:gd name="connsiteX5" fmla="*/ 335902 w 4758612"/>
              <a:gd name="connsiteY5" fmla="*/ 6885992 h 688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58612" h="6885992">
                <a:moveTo>
                  <a:pt x="335902" y="6885992"/>
                </a:moveTo>
                <a:lnTo>
                  <a:pt x="0" y="6885992"/>
                </a:lnTo>
                <a:lnTo>
                  <a:pt x="0" y="0"/>
                </a:lnTo>
                <a:lnTo>
                  <a:pt x="2276669" y="0"/>
                </a:lnTo>
                <a:lnTo>
                  <a:pt x="4758612" y="2500604"/>
                </a:lnTo>
                <a:lnTo>
                  <a:pt x="335902" y="6885992"/>
                </a:lnTo>
                <a:close/>
              </a:path>
            </a:pathLst>
          </a:custGeom>
          <a:solidFill>
            <a:srgbClr val="1C295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E26F84E-0CBD-488E-96F8-D5673B396F62}"/>
              </a:ext>
            </a:extLst>
          </p:cNvPr>
          <p:cNvGrpSpPr/>
          <p:nvPr/>
        </p:nvGrpSpPr>
        <p:grpSpPr bwMode="ltGray">
          <a:xfrm>
            <a:off x="1110416" y="1616059"/>
            <a:ext cx="1775791" cy="1800647"/>
            <a:chOff x="4949243" y="2134925"/>
            <a:chExt cx="1114557" cy="11301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199B7E1-ACF7-4578-8F30-6FD67837B33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4949243" y="2136417"/>
              <a:ext cx="1114557" cy="1128665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1C6A3F8-2F8F-45EC-A03E-A0249AA21AF0}"/>
                </a:ext>
              </a:extLst>
            </p:cNvPr>
            <p:cNvSpPr/>
            <p:nvPr/>
          </p:nvSpPr>
          <p:spPr bwMode="ltGray">
            <a:xfrm rot="2729469">
              <a:off x="5381631" y="2203073"/>
              <a:ext cx="480547" cy="480546"/>
            </a:xfrm>
            <a:prstGeom prst="rect">
              <a:avLst/>
            </a:prstGeom>
            <a:solidFill>
              <a:srgbClr val="1C2956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68135565-516F-49F4-BFE0-FCA31840F24B}"/>
                </a:ext>
              </a:extLst>
            </p:cNvPr>
            <p:cNvGrpSpPr/>
            <p:nvPr/>
          </p:nvGrpSpPr>
          <p:grpSpPr bwMode="ltGray">
            <a:xfrm>
              <a:off x="5343593" y="2134925"/>
              <a:ext cx="464625" cy="583976"/>
              <a:chOff x="10178653" y="3203012"/>
              <a:chExt cx="779827" cy="980146"/>
            </a:xfrm>
          </p:grpSpPr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EDDF6EB9-C91A-488D-9C01-980497C51A83}"/>
                  </a:ext>
                </a:extLst>
              </p:cNvPr>
              <p:cNvSpPr/>
              <p:nvPr/>
            </p:nvSpPr>
            <p:spPr bwMode="ltGray">
              <a:xfrm rot="2729469">
                <a:off x="10408385" y="3408695"/>
                <a:ext cx="755777" cy="344412"/>
              </a:xfrm>
              <a:prstGeom prst="rect">
                <a:avLst/>
              </a:prstGeom>
              <a:solidFill>
                <a:srgbClr val="107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3A05C0C-C335-44A9-B673-7DB3565D0A92}"/>
                  </a:ext>
                </a:extLst>
              </p:cNvPr>
              <p:cNvSpPr/>
              <p:nvPr/>
            </p:nvSpPr>
            <p:spPr bwMode="ltGray">
              <a:xfrm rot="2729469">
                <a:off x="10469645" y="3838746"/>
                <a:ext cx="344413" cy="344412"/>
              </a:xfrm>
              <a:prstGeom prst="rect">
                <a:avLst/>
              </a:prstGeom>
              <a:solidFill>
                <a:srgbClr val="93C32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538304DC-C2A8-4D09-BD0F-678AF0B22BDC}"/>
                  </a:ext>
                </a:extLst>
              </p:cNvPr>
              <p:cNvSpPr/>
              <p:nvPr/>
            </p:nvSpPr>
            <p:spPr bwMode="ltGray">
              <a:xfrm rot="2729469">
                <a:off x="10178652" y="3550614"/>
                <a:ext cx="344413" cy="344412"/>
              </a:xfrm>
              <a:prstGeom prst="rect">
                <a:avLst/>
              </a:prstGeom>
              <a:solidFill>
                <a:srgbClr val="6D6E7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A23BD51-2F5A-4C3F-99B8-D524BFB93A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39739" y="477885"/>
            <a:ext cx="6564154" cy="238760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l">
              <a:defRPr sz="4400" cap="all" baseline="0">
                <a:solidFill>
                  <a:srgbClr val="1C2956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36AE47-9B92-4A69-9CAB-453E55DA9B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39737" y="3175372"/>
            <a:ext cx="6564155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E6EDA97-3651-4088-8BA5-2CA7BDD3DF8F}"/>
              </a:ext>
            </a:extLst>
          </p:cNvPr>
          <p:cNvCxnSpPr>
            <a:cxnSpLocks/>
          </p:cNvCxnSpPr>
          <p:nvPr/>
        </p:nvCxnSpPr>
        <p:spPr bwMode="gray">
          <a:xfrm flipH="1">
            <a:off x="5272422" y="2964066"/>
            <a:ext cx="646240" cy="0"/>
          </a:xfrm>
          <a:prstGeom prst="line">
            <a:avLst/>
          </a:prstGeom>
          <a:ln w="47625" cap="sq">
            <a:solidFill>
              <a:srgbClr val="92C83E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9217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ver - Al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3BD51-2F5A-4C3F-99B8-D524BFB93A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39739" y="477885"/>
            <a:ext cx="6564154" cy="238760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l">
              <a:defRPr sz="4400" cap="all" baseline="0">
                <a:solidFill>
                  <a:srgbClr val="1C2956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36AE47-9B92-4A69-9CAB-453E55DA9B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39737" y="3170323"/>
            <a:ext cx="6564155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2AC4E72-8AFB-4995-884F-4E6FC7366E31}"/>
              </a:ext>
            </a:extLst>
          </p:cNvPr>
          <p:cNvCxnSpPr>
            <a:cxnSpLocks/>
          </p:cNvCxnSpPr>
          <p:nvPr/>
        </p:nvCxnSpPr>
        <p:spPr bwMode="gray">
          <a:xfrm flipH="1">
            <a:off x="5272422" y="2964066"/>
            <a:ext cx="646240" cy="0"/>
          </a:xfrm>
          <a:prstGeom prst="line">
            <a:avLst/>
          </a:prstGeom>
          <a:ln w="47625" cap="sq">
            <a:solidFill>
              <a:srgbClr val="92C83E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61FCD3B5-4C48-413A-9E68-FADA207C6B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1824" y="5367057"/>
            <a:ext cx="1146528" cy="1160342"/>
          </a:xfrm>
          <a:prstGeom prst="rect">
            <a:avLst/>
          </a:pr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068B4C5-6E26-4F49-B9CA-E38D742968D0}"/>
              </a:ext>
            </a:extLst>
          </p:cNvPr>
          <p:cNvSpPr/>
          <p:nvPr/>
        </p:nvSpPr>
        <p:spPr bwMode="ltGray">
          <a:xfrm>
            <a:off x="0" y="0"/>
            <a:ext cx="4762500" cy="5391150"/>
          </a:xfrm>
          <a:custGeom>
            <a:avLst/>
            <a:gdLst>
              <a:gd name="connsiteX0" fmla="*/ 0 w 4762500"/>
              <a:gd name="connsiteY0" fmla="*/ 3590925 h 5391150"/>
              <a:gd name="connsiteX1" fmla="*/ 0 w 4762500"/>
              <a:gd name="connsiteY1" fmla="*/ 0 h 5391150"/>
              <a:gd name="connsiteX2" fmla="*/ 2324100 w 4762500"/>
              <a:gd name="connsiteY2" fmla="*/ 0 h 5391150"/>
              <a:gd name="connsiteX3" fmla="*/ 4762500 w 4762500"/>
              <a:gd name="connsiteY3" fmla="*/ 2476500 h 5391150"/>
              <a:gd name="connsiteX4" fmla="*/ 1781175 w 4762500"/>
              <a:gd name="connsiteY4" fmla="*/ 5391150 h 5391150"/>
              <a:gd name="connsiteX5" fmla="*/ 0 w 4762500"/>
              <a:gd name="connsiteY5" fmla="*/ 3590925 h 539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62500" h="5391150">
                <a:moveTo>
                  <a:pt x="0" y="3590925"/>
                </a:moveTo>
                <a:lnTo>
                  <a:pt x="0" y="0"/>
                </a:lnTo>
                <a:lnTo>
                  <a:pt x="2324100" y="0"/>
                </a:lnTo>
                <a:lnTo>
                  <a:pt x="4762500" y="2476500"/>
                </a:lnTo>
                <a:lnTo>
                  <a:pt x="1781175" y="5391150"/>
                </a:lnTo>
                <a:lnTo>
                  <a:pt x="0" y="3590925"/>
                </a:lnTo>
                <a:close/>
              </a:path>
            </a:pathLst>
          </a:custGeom>
          <a:solidFill>
            <a:srgbClr val="107F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91AFE5C-42F2-4D0A-98A9-9CB18CA8F7D9}"/>
              </a:ext>
            </a:extLst>
          </p:cNvPr>
          <p:cNvSpPr/>
          <p:nvPr/>
        </p:nvSpPr>
        <p:spPr bwMode="ltGray">
          <a:xfrm>
            <a:off x="0" y="4629150"/>
            <a:ext cx="1247775" cy="2238375"/>
          </a:xfrm>
          <a:custGeom>
            <a:avLst/>
            <a:gdLst>
              <a:gd name="connsiteX0" fmla="*/ 0 w 1247775"/>
              <a:gd name="connsiteY0" fmla="*/ 0 h 2238375"/>
              <a:gd name="connsiteX1" fmla="*/ 0 w 1247775"/>
              <a:gd name="connsiteY1" fmla="*/ 2238375 h 2238375"/>
              <a:gd name="connsiteX2" fmla="*/ 295275 w 1247775"/>
              <a:gd name="connsiteY2" fmla="*/ 2238375 h 2238375"/>
              <a:gd name="connsiteX3" fmla="*/ 1247775 w 1247775"/>
              <a:gd name="connsiteY3" fmla="*/ 1285875 h 2238375"/>
              <a:gd name="connsiteX4" fmla="*/ 0 w 1247775"/>
              <a:gd name="connsiteY4" fmla="*/ 0 h 2238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7775" h="2238375">
                <a:moveTo>
                  <a:pt x="0" y="0"/>
                </a:moveTo>
                <a:lnTo>
                  <a:pt x="0" y="2238375"/>
                </a:lnTo>
                <a:lnTo>
                  <a:pt x="295275" y="2238375"/>
                </a:lnTo>
                <a:lnTo>
                  <a:pt x="1247775" y="1285875"/>
                </a:lnTo>
                <a:lnTo>
                  <a:pt x="0" y="0"/>
                </a:lnTo>
                <a:close/>
              </a:path>
            </a:pathLst>
          </a:custGeom>
          <a:solidFill>
            <a:srgbClr val="93C3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788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 - Pri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3BD51-2F5A-4C3F-99B8-D524BFB93A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39739" y="477885"/>
            <a:ext cx="6564154" cy="238760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l">
              <a:defRPr sz="4400" cap="all" baseline="0">
                <a:solidFill>
                  <a:srgbClr val="1C2956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36AE47-9B92-4A69-9CAB-453E55DA9B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39737" y="3170323"/>
            <a:ext cx="6564155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2AC4E72-8AFB-4995-884F-4E6FC7366E31}"/>
              </a:ext>
            </a:extLst>
          </p:cNvPr>
          <p:cNvCxnSpPr>
            <a:cxnSpLocks/>
          </p:cNvCxnSpPr>
          <p:nvPr/>
        </p:nvCxnSpPr>
        <p:spPr bwMode="gray">
          <a:xfrm flipH="1">
            <a:off x="5272422" y="2964066"/>
            <a:ext cx="646240" cy="0"/>
          </a:xfrm>
          <a:prstGeom prst="line">
            <a:avLst/>
          </a:prstGeom>
          <a:ln w="47625" cap="sq">
            <a:solidFill>
              <a:srgbClr val="D0D0D2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D84B8242-92F6-4678-804F-5F14059CE9CF}"/>
              </a:ext>
            </a:extLst>
          </p:cNvPr>
          <p:cNvGrpSpPr/>
          <p:nvPr/>
        </p:nvGrpSpPr>
        <p:grpSpPr bwMode="ltGray">
          <a:xfrm>
            <a:off x="0" y="0"/>
            <a:ext cx="4762500" cy="6867525"/>
            <a:chOff x="0" y="0"/>
            <a:chExt cx="4762500" cy="6867525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068B4C5-6E26-4F49-B9CA-E38D742968D0}"/>
                </a:ext>
              </a:extLst>
            </p:cNvPr>
            <p:cNvSpPr/>
            <p:nvPr userDrawn="1"/>
          </p:nvSpPr>
          <p:spPr bwMode="ltGray">
            <a:xfrm>
              <a:off x="0" y="0"/>
              <a:ext cx="4762500" cy="5391150"/>
            </a:xfrm>
            <a:custGeom>
              <a:avLst/>
              <a:gdLst>
                <a:gd name="connsiteX0" fmla="*/ 0 w 4762500"/>
                <a:gd name="connsiteY0" fmla="*/ 3590925 h 5391150"/>
                <a:gd name="connsiteX1" fmla="*/ 0 w 4762500"/>
                <a:gd name="connsiteY1" fmla="*/ 0 h 5391150"/>
                <a:gd name="connsiteX2" fmla="*/ 2324100 w 4762500"/>
                <a:gd name="connsiteY2" fmla="*/ 0 h 5391150"/>
                <a:gd name="connsiteX3" fmla="*/ 4762500 w 4762500"/>
                <a:gd name="connsiteY3" fmla="*/ 2476500 h 5391150"/>
                <a:gd name="connsiteX4" fmla="*/ 1781175 w 4762500"/>
                <a:gd name="connsiteY4" fmla="*/ 5391150 h 5391150"/>
                <a:gd name="connsiteX5" fmla="*/ 0 w 4762500"/>
                <a:gd name="connsiteY5" fmla="*/ 3590925 h 539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62500" h="5391150">
                  <a:moveTo>
                    <a:pt x="0" y="3590925"/>
                  </a:moveTo>
                  <a:lnTo>
                    <a:pt x="0" y="0"/>
                  </a:lnTo>
                  <a:lnTo>
                    <a:pt x="2324100" y="0"/>
                  </a:lnTo>
                  <a:lnTo>
                    <a:pt x="4762500" y="2476500"/>
                  </a:lnTo>
                  <a:lnTo>
                    <a:pt x="1781175" y="5391150"/>
                  </a:lnTo>
                  <a:lnTo>
                    <a:pt x="0" y="3590925"/>
                  </a:lnTo>
                  <a:close/>
                </a:path>
              </a:pathLst>
            </a:custGeom>
            <a:solidFill>
              <a:srgbClr val="6D6E71">
                <a:alpha val="2509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91AFE5C-42F2-4D0A-98A9-9CB18CA8F7D9}"/>
                </a:ext>
              </a:extLst>
            </p:cNvPr>
            <p:cNvSpPr/>
            <p:nvPr userDrawn="1"/>
          </p:nvSpPr>
          <p:spPr bwMode="ltGray">
            <a:xfrm>
              <a:off x="0" y="4629150"/>
              <a:ext cx="1247775" cy="2238375"/>
            </a:xfrm>
            <a:custGeom>
              <a:avLst/>
              <a:gdLst>
                <a:gd name="connsiteX0" fmla="*/ 0 w 1247775"/>
                <a:gd name="connsiteY0" fmla="*/ 0 h 2238375"/>
                <a:gd name="connsiteX1" fmla="*/ 0 w 1247775"/>
                <a:gd name="connsiteY1" fmla="*/ 2238375 h 2238375"/>
                <a:gd name="connsiteX2" fmla="*/ 295275 w 1247775"/>
                <a:gd name="connsiteY2" fmla="*/ 2238375 h 2238375"/>
                <a:gd name="connsiteX3" fmla="*/ 1247775 w 1247775"/>
                <a:gd name="connsiteY3" fmla="*/ 1285875 h 2238375"/>
                <a:gd name="connsiteX4" fmla="*/ 0 w 1247775"/>
                <a:gd name="connsiteY4" fmla="*/ 0 h 2238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7775" h="2238375">
                  <a:moveTo>
                    <a:pt x="0" y="0"/>
                  </a:moveTo>
                  <a:lnTo>
                    <a:pt x="0" y="2238375"/>
                  </a:lnTo>
                  <a:lnTo>
                    <a:pt x="295275" y="2238375"/>
                  </a:lnTo>
                  <a:lnTo>
                    <a:pt x="1247775" y="12858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D6E71">
                <a:alpha val="2509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4482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 - Secondary">
    <p:bg>
      <p:bgPr>
        <a:solidFill>
          <a:srgbClr val="1C29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E1F98AA-317F-44C5-8EB9-F3B7654A6AB4}"/>
              </a:ext>
            </a:extLst>
          </p:cNvPr>
          <p:cNvSpPr/>
          <p:nvPr/>
        </p:nvSpPr>
        <p:spPr bwMode="hidden">
          <a:xfrm>
            <a:off x="0" y="0"/>
            <a:ext cx="12192000" cy="6858000"/>
          </a:xfrm>
          <a:prstGeom prst="rect">
            <a:avLst/>
          </a:prstGeom>
          <a:solidFill>
            <a:srgbClr val="1C295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D6D312-62B6-7602-C4E3-AB46D1807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444316"/>
            <a:ext cx="10515600" cy="2876839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lnSpc>
                <a:spcPct val="150000"/>
              </a:lnSpc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</a:t>
            </a:r>
            <a:br>
              <a:rPr lang="en-US"/>
            </a:br>
            <a:r>
              <a:rPr lang="en-US"/>
              <a:t> TITLE STYLE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80194A46-927A-A174-81E9-81AA465F02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488564"/>
            <a:ext cx="105156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3747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 not remove" hidden="1">
            <a:extLst>
              <a:ext uri="{FF2B5EF4-FFF2-40B4-BE49-F238E27FC236}">
                <a16:creationId xmlns:a16="http://schemas.microsoft.com/office/drawing/2014/main" id="{4A4379C3-7CCD-641C-4AED-348504449222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err="1">
              <a:solidFill>
                <a:srgbClr val="FFFFFF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A910CB-1A38-4A95-BF10-2B9460B53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3433" y="6456045"/>
            <a:ext cx="4665133" cy="230832"/>
          </a:xfrm>
          <a:prstGeom prst="rect">
            <a:avLst/>
          </a:prstGeom>
        </p:spPr>
        <p:txBody>
          <a:bodyPr anchor="b" anchorCtr="0"/>
          <a:lstStyle>
            <a:defPPr>
              <a:defRPr lang="en-US"/>
            </a:defPPr>
            <a:lvl1pPr algn="ctr">
              <a:defRPr sz="900">
                <a:solidFill>
                  <a:schemeClr val="bg1">
                    <a:lumMod val="65000"/>
                  </a:schemeClr>
                </a:solidFill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/>
            <a:endParaRPr lang="en-US"/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E1119706-363E-FD68-B295-B54A8CBC8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5471" y="6392550"/>
            <a:ext cx="3177116" cy="230832"/>
          </a:xfrm>
          <a:prstGeom prst="rect">
            <a:avLst/>
          </a:prstGeom>
        </p:spPr>
        <p:txBody>
          <a:bodyPr anchor="b" anchorCtr="0"/>
          <a:lstStyle>
            <a:defPPr>
              <a:defRPr lang="en-US"/>
            </a:defPPr>
            <a:lvl1pPr algn="r">
              <a:defRPr sz="1100">
                <a:solidFill>
                  <a:schemeClr val="bg1">
                    <a:lumMod val="65000"/>
                  </a:schemeClr>
                </a:solidFill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/>
            <a:fld id="{8D222099-C786-4A2B-BA5B-FDF200A0AA7D}" type="slidenum">
              <a:rPr lang="en-US" sz="1200" smtClean="0">
                <a:solidFill>
                  <a:schemeClr val="tx2"/>
                </a:solidFill>
              </a:rPr>
              <a:pPr lvl="0"/>
              <a:t>‹#›</a:t>
            </a:fld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29A6B802-4227-2E58-C3D4-0647DBB755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7834" y="62975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1200" kern="120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9C9022E-7ADF-ED6F-B416-70DC1285CC08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395918" y="176067"/>
            <a:ext cx="11445559" cy="93143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IN" sz="2800" kern="1200" cap="all" baseline="0" dirty="0">
                <a:solidFill>
                  <a:srgbClr val="1C2956"/>
                </a:solidFill>
                <a:latin typeface="+mj-lt"/>
                <a:ea typeface="+mn-ea"/>
                <a:cs typeface="Gotham-MediumItalic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7A40934-05ED-C5EC-FB5F-5A23CDB09530}"/>
              </a:ext>
            </a:extLst>
          </p:cNvPr>
          <p:cNvCxnSpPr>
            <a:cxnSpLocks/>
          </p:cNvCxnSpPr>
          <p:nvPr/>
        </p:nvCxnSpPr>
        <p:spPr bwMode="gray">
          <a:xfrm flipH="1">
            <a:off x="512834" y="734422"/>
            <a:ext cx="712738" cy="0"/>
          </a:xfrm>
          <a:prstGeom prst="line">
            <a:avLst/>
          </a:prstGeom>
          <a:ln w="38100" cap="sq">
            <a:solidFill>
              <a:srgbClr val="92C83E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DC1284-C734-D199-812C-AD29BA7045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5958" y="1175657"/>
            <a:ext cx="11423643" cy="509769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3107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415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1274B-2E23-4DF1-9248-8031CD7E8652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395920" y="57319"/>
            <a:ext cx="11445559" cy="93143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IN" sz="2800" kern="1200" cap="all" baseline="0" dirty="0">
                <a:solidFill>
                  <a:srgbClr val="1C2956"/>
                </a:solidFill>
                <a:latin typeface="+mj-lt"/>
                <a:ea typeface="+mn-ea"/>
                <a:cs typeface="Gotham-MediumItalic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995DE96-F2F5-4590-9C4A-26813FC7F393}"/>
              </a:ext>
            </a:extLst>
          </p:cNvPr>
          <p:cNvCxnSpPr>
            <a:cxnSpLocks/>
          </p:cNvCxnSpPr>
          <p:nvPr/>
        </p:nvCxnSpPr>
        <p:spPr bwMode="gray">
          <a:xfrm flipH="1">
            <a:off x="512833" y="734422"/>
            <a:ext cx="712738" cy="0"/>
          </a:xfrm>
          <a:prstGeom prst="line">
            <a:avLst/>
          </a:prstGeom>
          <a:ln w="38100" cap="sq">
            <a:solidFill>
              <a:srgbClr val="92C83E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1A910CB-1A38-4A95-BF10-2B9460B53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3434" y="6456045"/>
            <a:ext cx="4665134" cy="230832"/>
          </a:xfrm>
          <a:prstGeom prst="rect">
            <a:avLst/>
          </a:prstGeom>
        </p:spPr>
        <p:txBody>
          <a:bodyPr anchor="b" anchorCtr="0"/>
          <a:lstStyle>
            <a:defPPr>
              <a:defRPr lang="en-US"/>
            </a:defPPr>
            <a:lvl1pPr algn="ctr">
              <a:defRPr sz="900">
                <a:solidFill>
                  <a:schemeClr val="bg1">
                    <a:lumMod val="65000"/>
                  </a:schemeClr>
                </a:solidFill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/>
            <a:endParaRPr lang="en-US" sz="900"/>
          </a:p>
        </p:txBody>
      </p:sp>
      <p:sp>
        <p:nvSpPr>
          <p:cNvPr id="6" name="TextBox 12">
            <a:extLst>
              <a:ext uri="{FF2B5EF4-FFF2-40B4-BE49-F238E27FC236}">
                <a16:creationId xmlns:a16="http://schemas.microsoft.com/office/drawing/2014/main" id="{21938DED-A3CD-3BCA-4A9F-9456DAA8B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5471" y="6392550"/>
            <a:ext cx="3177116" cy="230832"/>
          </a:xfrm>
          <a:prstGeom prst="rect">
            <a:avLst/>
          </a:prstGeom>
        </p:spPr>
        <p:txBody>
          <a:bodyPr anchor="b" anchorCtr="0"/>
          <a:lstStyle>
            <a:defPPr>
              <a:defRPr lang="en-US"/>
            </a:defPPr>
            <a:lvl1pPr algn="r">
              <a:defRPr sz="1100">
                <a:solidFill>
                  <a:schemeClr val="bg1">
                    <a:lumMod val="65000"/>
                  </a:schemeClr>
                </a:solidFill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/>
            <a:fld id="{8D222099-C786-4A2B-BA5B-FDF200A0AA7D}" type="slidenum">
              <a:rPr lang="en-US" sz="1200" smtClean="0">
                <a:solidFill>
                  <a:schemeClr val="tx2"/>
                </a:solidFill>
              </a:rPr>
              <a:pPr lvl="0"/>
              <a:t>‹#›</a:t>
            </a:fld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8B9FBE6F-9655-77C8-8593-626CD28C1A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7834" y="62975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12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73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41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1274B-2E23-4DF1-9248-8031CD7E8652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395918" y="176067"/>
            <a:ext cx="11445559" cy="93143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IN" sz="2800" kern="1200" cap="all" baseline="0" dirty="0">
                <a:solidFill>
                  <a:srgbClr val="1C2956"/>
                </a:solidFill>
                <a:latin typeface="+mj-lt"/>
                <a:ea typeface="+mn-ea"/>
                <a:cs typeface="Gotham-MediumItalic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1D5C6-C044-446F-BF2E-8EA9FF70E9C9}"/>
              </a:ext>
            </a:extLst>
          </p:cNvPr>
          <p:cNvSpPr>
            <a:spLocks noGrp="1"/>
          </p:cNvSpPr>
          <p:nvPr>
            <p:ph idx="1" hasCustomPrompt="1"/>
          </p:nvPr>
        </p:nvSpPr>
        <p:spPr bwMode="gray">
          <a:xfrm>
            <a:off x="395919" y="1175657"/>
            <a:ext cx="11445558" cy="5098143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lang="en-US" sz="1800" kern="1200" dirty="0">
                <a:solidFill>
                  <a:schemeClr val="tx2"/>
                </a:solidFill>
                <a:latin typeface="+mn-lt"/>
                <a:ea typeface="+mn-ea"/>
                <a:cs typeface="Gotham-Book" panose="02000604040000020004" pitchFamily="50" charset="0"/>
              </a:defRPr>
            </a:lvl1pPr>
            <a:lvl2pPr marL="406400" indent="-22860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Gotham Book" panose="02000604040000020004" pitchFamily="50" charset="0"/>
              <a:buChar char="–"/>
              <a:defRPr sz="1800">
                <a:solidFill>
                  <a:schemeClr val="tx2"/>
                </a:solidFill>
                <a:latin typeface="+mn-lt"/>
              </a:defRPr>
            </a:lvl2pPr>
            <a:lvl3pPr marL="571500" indent="-11430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defRPr sz="1400">
                <a:solidFill>
                  <a:schemeClr val="tx2"/>
                </a:solidFill>
                <a:latin typeface="+mn-lt"/>
              </a:defRPr>
            </a:lvl3pPr>
            <a:lvl4pPr marL="800100" indent="-16510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Gotham Book" panose="02000604040000020004" pitchFamily="50" charset="0"/>
              <a:buChar char="–"/>
              <a:defRPr sz="1400">
                <a:solidFill>
                  <a:schemeClr val="tx2"/>
                </a:solidFill>
                <a:latin typeface="+mn-lt"/>
              </a:defRPr>
            </a:lvl4pPr>
            <a:lvl5pPr marL="80010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8ED672C-4DAD-43E6-AE72-EBDDEB4B006A}"/>
              </a:ext>
            </a:extLst>
          </p:cNvPr>
          <p:cNvCxnSpPr>
            <a:cxnSpLocks/>
          </p:cNvCxnSpPr>
          <p:nvPr/>
        </p:nvCxnSpPr>
        <p:spPr bwMode="gray">
          <a:xfrm flipH="1">
            <a:off x="512834" y="734422"/>
            <a:ext cx="712738" cy="0"/>
          </a:xfrm>
          <a:prstGeom prst="line">
            <a:avLst/>
          </a:prstGeom>
          <a:ln w="38100" cap="sq">
            <a:solidFill>
              <a:srgbClr val="92C83E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8D7FDD7-9BA3-4571-B388-47B021D74B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3433" y="6456045"/>
            <a:ext cx="4665133" cy="230832"/>
          </a:xfrm>
          <a:prstGeom prst="rect">
            <a:avLst/>
          </a:prstGeom>
        </p:spPr>
        <p:txBody>
          <a:bodyPr anchor="b" anchorCtr="0"/>
          <a:lstStyle>
            <a:defPPr>
              <a:defRPr lang="en-US"/>
            </a:defPPr>
            <a:lvl1pPr algn="ctr">
              <a:defRPr sz="900">
                <a:solidFill>
                  <a:schemeClr val="bg1">
                    <a:lumMod val="65000"/>
                  </a:schemeClr>
                </a:solidFill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/>
            <a:endParaRPr lang="en-US"/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55F31DFF-268A-9738-77D6-A92407DD4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5471" y="6392550"/>
            <a:ext cx="3177116" cy="230832"/>
          </a:xfrm>
          <a:prstGeom prst="rect">
            <a:avLst/>
          </a:prstGeom>
        </p:spPr>
        <p:txBody>
          <a:bodyPr anchor="b" anchorCtr="0"/>
          <a:lstStyle>
            <a:defPPr>
              <a:defRPr lang="en-US"/>
            </a:defPPr>
            <a:lvl1pPr algn="r">
              <a:defRPr sz="1100">
                <a:solidFill>
                  <a:schemeClr val="bg1">
                    <a:lumMod val="65000"/>
                  </a:schemeClr>
                </a:solidFill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/>
            <a:fld id="{8D222099-C786-4A2B-BA5B-FDF200A0AA7D}" type="slidenum">
              <a:rPr lang="en-US" sz="1200" smtClean="0">
                <a:solidFill>
                  <a:schemeClr val="tx2"/>
                </a:solidFill>
              </a:rPr>
              <a:pPr lvl="0"/>
              <a:t>‹#›</a:t>
            </a:fld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EDB954A9-0DCE-E2B4-8657-3F02AC7D73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7834" y="62975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12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797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41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BC128-C9B4-DBBB-7080-3128B57F9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36621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4697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jpost@mapyourshow.com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C6E70-E6A6-0C1F-1269-FE46FC30A6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SOLVING THE BOOTH RENEWAL PUZZLE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93D23A-D259-062E-A727-CB6FAF38F6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September 29</a:t>
            </a:r>
            <a:r>
              <a:rPr lang="en-US" baseline="30000" dirty="0"/>
              <a:t>th</a:t>
            </a:r>
            <a:r>
              <a:rPr lang="en-US" dirty="0"/>
              <a:t>, 2022</a:t>
            </a:r>
          </a:p>
          <a:p>
            <a:r>
              <a:rPr lang="en-US" dirty="0"/>
              <a:t>Exhibit Sales Roundtable | Lippman Connects</a:t>
            </a:r>
          </a:p>
        </p:txBody>
      </p:sp>
    </p:spTree>
    <p:extLst>
      <p:ext uri="{BB962C8B-B14F-4D97-AF65-F5344CB8AC3E}">
        <p14:creationId xmlns:p14="http://schemas.microsoft.com/office/powerpoint/2010/main" val="293185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13E233-4647-9C9A-AD59-6F7B11694FCF}"/>
              </a:ext>
            </a:extLst>
          </p:cNvPr>
          <p:cNvSpPr/>
          <p:nvPr/>
        </p:nvSpPr>
        <p:spPr>
          <a:xfrm>
            <a:off x="0" y="1752601"/>
            <a:ext cx="12192000" cy="300445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B3481B-126F-AC43-2C3D-9752144B7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5083"/>
            <a:ext cx="10515600" cy="2876839"/>
          </a:xfrm>
        </p:spPr>
        <p:txBody>
          <a:bodyPr anchor="ctr"/>
          <a:lstStyle/>
          <a:p>
            <a:r>
              <a:rPr lang="en-US" sz="8000" dirty="0"/>
              <a:t>Does your organization…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FF633D-B2E7-CA63-2092-56C37302FF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395041"/>
            <a:ext cx="10515600" cy="1655762"/>
          </a:xfrm>
        </p:spPr>
        <p:txBody>
          <a:bodyPr>
            <a:normAutofit/>
          </a:bodyPr>
          <a:lstStyle/>
          <a:p>
            <a:r>
              <a:rPr lang="en-US" sz="4800" b="1" i="1" dirty="0">
                <a:solidFill>
                  <a:schemeClr val="bg1"/>
                </a:solidFill>
              </a:rPr>
              <a:t>…currently renew exhibit space onsite?</a:t>
            </a:r>
          </a:p>
        </p:txBody>
      </p:sp>
    </p:spTree>
    <p:extLst>
      <p:ext uri="{BB962C8B-B14F-4D97-AF65-F5344CB8AC3E}">
        <p14:creationId xmlns:p14="http://schemas.microsoft.com/office/powerpoint/2010/main" val="1675934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6795D9E-B466-A93E-DA39-852C3DD50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exhibit applications before the show?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1EB8112-271A-BE7F-FE40-53521CB41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Almost 70% </a:t>
            </a:r>
            <a:r>
              <a:rPr lang="en-US" sz="2400" dirty="0"/>
              <a:t>of MYS clients book exhibit space onsite for their next event.</a:t>
            </a:r>
          </a:p>
          <a:p>
            <a:endParaRPr lang="en-US" sz="2400" dirty="0"/>
          </a:p>
          <a:p>
            <a:r>
              <a:rPr lang="en-US" sz="2400" dirty="0"/>
              <a:t>RECENT TREND: Taking applications from renewal exhibitors </a:t>
            </a:r>
            <a:r>
              <a:rPr lang="en-US" sz="2400" b="1" dirty="0"/>
              <a:t>BEFORE</a:t>
            </a:r>
            <a:r>
              <a:rPr lang="en-US" sz="2400" dirty="0"/>
              <a:t> getting onsite.</a:t>
            </a:r>
          </a:p>
          <a:p>
            <a:pPr lvl="1"/>
            <a:r>
              <a:rPr lang="en-US" sz="2400" dirty="0"/>
              <a:t>Payment/Cancellation terms: pushing back initial deposit date</a:t>
            </a:r>
          </a:p>
          <a:p>
            <a:pPr lvl="1"/>
            <a:r>
              <a:rPr lang="en-US" sz="2400" dirty="0"/>
              <a:t>Priority points implementation earlier</a:t>
            </a:r>
          </a:p>
          <a:p>
            <a:pPr lvl="1"/>
            <a:r>
              <a:rPr lang="en-US" sz="2400" dirty="0"/>
              <a:t>Don’t </a:t>
            </a:r>
            <a:r>
              <a:rPr lang="en-US" sz="2400" i="1" dirty="0"/>
              <a:t>have </a:t>
            </a:r>
            <a:r>
              <a:rPr lang="en-US" sz="2400" dirty="0"/>
              <a:t>to lay out the entire floor plan beforehand</a:t>
            </a:r>
          </a:p>
          <a:p>
            <a:pPr lvl="1"/>
            <a:r>
              <a:rPr lang="en-US" sz="2400" dirty="0"/>
              <a:t>Include open comments box to solicit feedback?</a:t>
            </a:r>
          </a:p>
          <a:p>
            <a:pPr lvl="1"/>
            <a:endParaRPr lang="en-US" sz="2400" dirty="0"/>
          </a:p>
          <a:p>
            <a:r>
              <a:rPr lang="en-US" sz="2400" b="1" dirty="0"/>
              <a:t>Communicate</a:t>
            </a:r>
            <a:r>
              <a:rPr lang="en-US" sz="2400" dirty="0"/>
              <a:t> early and often</a:t>
            </a:r>
          </a:p>
        </p:txBody>
      </p:sp>
    </p:spTree>
    <p:extLst>
      <p:ext uri="{BB962C8B-B14F-4D97-AF65-F5344CB8AC3E}">
        <p14:creationId xmlns:p14="http://schemas.microsoft.com/office/powerpoint/2010/main" val="142401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13E233-4647-9C9A-AD59-6F7B11694FCF}"/>
              </a:ext>
            </a:extLst>
          </p:cNvPr>
          <p:cNvSpPr/>
          <p:nvPr/>
        </p:nvSpPr>
        <p:spPr>
          <a:xfrm>
            <a:off x="0" y="1752601"/>
            <a:ext cx="12192000" cy="300445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B3481B-126F-AC43-2C3D-9752144B7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5083"/>
            <a:ext cx="10515600" cy="2876839"/>
          </a:xfrm>
        </p:spPr>
        <p:txBody>
          <a:bodyPr anchor="ctr"/>
          <a:lstStyle/>
          <a:p>
            <a:r>
              <a:rPr lang="en-US" sz="8000" dirty="0"/>
              <a:t>Does your organization…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FF633D-B2E7-CA63-2092-56C37302FF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395041"/>
            <a:ext cx="10515600" cy="1655762"/>
          </a:xfrm>
        </p:spPr>
        <p:txBody>
          <a:bodyPr>
            <a:normAutofit/>
          </a:bodyPr>
          <a:lstStyle/>
          <a:p>
            <a:r>
              <a:rPr lang="en-US" sz="4800" b="1" i="1" dirty="0">
                <a:solidFill>
                  <a:schemeClr val="bg1"/>
                </a:solidFill>
              </a:rPr>
              <a:t>…currently renew sponsorships onsite?</a:t>
            </a:r>
          </a:p>
        </p:txBody>
      </p:sp>
    </p:spTree>
    <p:extLst>
      <p:ext uri="{BB962C8B-B14F-4D97-AF65-F5344CB8AC3E}">
        <p14:creationId xmlns:p14="http://schemas.microsoft.com/office/powerpoint/2010/main" val="1433582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6795D9E-B466-A93E-DA39-852C3DD50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Renewing additional items with exhibit space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1EB8112-271A-BE7F-FE40-53521CB41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Approximately 25% </a:t>
            </a:r>
            <a:r>
              <a:rPr lang="en-US" sz="2400" dirty="0"/>
              <a:t>of MYS clients renew sponsorship sales in conjunction with exhibit space.</a:t>
            </a:r>
          </a:p>
          <a:p>
            <a:endParaRPr lang="en-US" sz="2400" dirty="0"/>
          </a:p>
          <a:p>
            <a:r>
              <a:rPr lang="en-US" sz="2400" dirty="0"/>
              <a:t>How </a:t>
            </a:r>
            <a:r>
              <a:rPr lang="en-US" sz="2400" b="1" dirty="0"/>
              <a:t>integrated</a:t>
            </a:r>
            <a:r>
              <a:rPr lang="en-US" sz="2400" dirty="0"/>
              <a:t> can a true renewal process be?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At a recent Top 50-sized event, </a:t>
            </a:r>
            <a:r>
              <a:rPr lang="en-US" sz="2400" b="1" dirty="0"/>
              <a:t>65%</a:t>
            </a:r>
            <a:r>
              <a:rPr lang="en-US" sz="2400" dirty="0"/>
              <a:t> of all 2022 sponsorship orders were renewed onsite with booth application.</a:t>
            </a:r>
          </a:p>
        </p:txBody>
      </p:sp>
    </p:spTree>
    <p:extLst>
      <p:ext uri="{BB962C8B-B14F-4D97-AF65-F5344CB8AC3E}">
        <p14:creationId xmlns:p14="http://schemas.microsoft.com/office/powerpoint/2010/main" val="371534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D316-5A9C-3B45-C86B-AA37661DD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F842059C-1228-639B-D5C5-096E0064F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919" y="1175657"/>
            <a:ext cx="11445558" cy="5098143"/>
          </a:xfrm>
        </p:spPr>
        <p:txBody>
          <a:bodyPr/>
          <a:lstStyle/>
          <a:p>
            <a:r>
              <a:rPr lang="en-US" sz="2400" dirty="0"/>
              <a:t>Spend time on data mapping</a:t>
            </a:r>
          </a:p>
          <a:p>
            <a:pPr lvl="1"/>
            <a:r>
              <a:rPr lang="en-US" sz="2400" dirty="0"/>
              <a:t>What impacts pricing? </a:t>
            </a:r>
          </a:p>
          <a:p>
            <a:pPr lvl="1"/>
            <a:r>
              <a:rPr lang="en-US" sz="2400" dirty="0"/>
              <a:t>Where does data need to go before, during, and after booth/sponsorship renewal?</a:t>
            </a:r>
          </a:p>
          <a:p>
            <a:pPr lvl="1"/>
            <a:r>
              <a:rPr lang="en-US" sz="2400" dirty="0"/>
              <a:t>What can exhibitors renew with their exhibit space?</a:t>
            </a:r>
          </a:p>
          <a:p>
            <a:endParaRPr lang="en-US" sz="2400" dirty="0"/>
          </a:p>
          <a:p>
            <a:r>
              <a:rPr lang="en-US" sz="2400" dirty="0"/>
              <a:t>Take applications pre-show (or simply gauge interest)</a:t>
            </a:r>
          </a:p>
          <a:p>
            <a:endParaRPr lang="en-US" sz="2400" dirty="0"/>
          </a:p>
          <a:p>
            <a:r>
              <a:rPr lang="en-US" sz="2400" dirty="0"/>
              <a:t>Track down missed appointments onsite with a tablet</a:t>
            </a:r>
          </a:p>
          <a:p>
            <a:endParaRPr lang="en-US" sz="2400" dirty="0"/>
          </a:p>
          <a:p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830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66AD4-DB68-1044-8A9E-9F94A6D9BE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2399" y="1247644"/>
            <a:ext cx="6564154" cy="716232"/>
          </a:xfrm>
        </p:spPr>
        <p:txBody>
          <a:bodyPr/>
          <a:lstStyle/>
          <a:p>
            <a:r>
              <a:rPr lang="en-US" dirty="0"/>
              <a:t>Justin Post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2C64BA0-7402-CA7A-7BF6-1B78CE2E3B30}"/>
              </a:ext>
            </a:extLst>
          </p:cNvPr>
          <p:cNvSpPr txBox="1">
            <a:spLocks/>
          </p:cNvSpPr>
          <p:nvPr/>
        </p:nvSpPr>
        <p:spPr>
          <a:xfrm>
            <a:off x="5172399" y="1963876"/>
            <a:ext cx="6564154" cy="716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chemeClr val="accent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en-US" sz="2400" dirty="0"/>
              <a:t>Regional Vice President | Map Your Show</a:t>
            </a:r>
          </a:p>
          <a:p>
            <a:r>
              <a:rPr lang="en-US" sz="2400" dirty="0">
                <a:hlinkClick r:id="rId2"/>
              </a:rPr>
              <a:t>jpost@mapyourshow.com</a:t>
            </a:r>
            <a:r>
              <a:rPr lang="en-US" sz="2400" dirty="0"/>
              <a:t> | (513) 527-8953</a:t>
            </a:r>
          </a:p>
        </p:txBody>
      </p:sp>
    </p:spTree>
    <p:extLst>
      <p:ext uri="{BB962C8B-B14F-4D97-AF65-F5344CB8AC3E}">
        <p14:creationId xmlns:p14="http://schemas.microsoft.com/office/powerpoint/2010/main" val="2497826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heme/theme1.xml><?xml version="1.0" encoding="utf-8"?>
<a:theme xmlns:a="http://schemas.openxmlformats.org/drawingml/2006/main" name="2022 MYS Presentation Template">
  <a:themeElements>
    <a:clrScheme name="MYS Branded Colors">
      <a:dk1>
        <a:srgbClr val="013B53"/>
      </a:dk1>
      <a:lt1>
        <a:srgbClr val="FFFFFF"/>
      </a:lt1>
      <a:dk2>
        <a:srgbClr val="404040"/>
      </a:dk2>
      <a:lt2>
        <a:srgbClr val="FFFFFF"/>
      </a:lt2>
      <a:accent1>
        <a:srgbClr val="1C2956"/>
      </a:accent1>
      <a:accent2>
        <a:srgbClr val="6D6D70"/>
      </a:accent2>
      <a:accent3>
        <a:srgbClr val="93C324"/>
      </a:accent3>
      <a:accent4>
        <a:srgbClr val="107FBB"/>
      </a:accent4>
      <a:accent5>
        <a:srgbClr val="D48F29"/>
      </a:accent5>
      <a:accent6>
        <a:srgbClr val="F1F3F4"/>
      </a:accent6>
      <a:hlink>
        <a:srgbClr val="107FBB"/>
      </a:hlink>
      <a:folHlink>
        <a:srgbClr val="8B49BD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 dirty="0" err="1" smtClean="0">
            <a:solidFill>
              <a:srgbClr val="FFFFFF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2022 MYS Presentation Template" id="{057D92C7-7D6F-E24D-A27C-19BA4FBACCE3}" vid="{6F43609C-40D6-CC45-ABD4-4F6787D199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2022 MYS Presentation Template</Template>
  <TotalTime>465</TotalTime>
  <Words>228</Words>
  <Application>Microsoft Macintosh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Gotham Book</vt:lpstr>
      <vt:lpstr>2022 MYS Presentation Template</vt:lpstr>
      <vt:lpstr>SOLVING THE BOOTH RENEWAL PUZZLE</vt:lpstr>
      <vt:lpstr>Does your organization…</vt:lpstr>
      <vt:lpstr>exhibit applications before the show?</vt:lpstr>
      <vt:lpstr>Does your organization…</vt:lpstr>
      <vt:lpstr>Renewing additional items with exhibit space</vt:lpstr>
      <vt:lpstr>conclusion</vt:lpstr>
      <vt:lpstr>Justin Post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MYS Training Session: Directory Layout Tool</dc:title>
  <dc:creator>Madison Frye</dc:creator>
  <cp:lastModifiedBy>Justin Post</cp:lastModifiedBy>
  <cp:revision>9</cp:revision>
  <dcterms:created xsi:type="dcterms:W3CDTF">2022-08-16T18:44:57Z</dcterms:created>
  <dcterms:modified xsi:type="dcterms:W3CDTF">2022-09-29T11:30:23Z</dcterms:modified>
</cp:coreProperties>
</file>